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3" r:id="rId3"/>
    <p:sldId id="274" r:id="rId4"/>
    <p:sldId id="275" r:id="rId5"/>
    <p:sldId id="276" r:id="rId6"/>
    <p:sldId id="277" r:id="rId7"/>
    <p:sldId id="278" r:id="rId8"/>
    <p:sldId id="279" r:id="rId9"/>
    <p:sldId id="280"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8" d="100"/>
          <a:sy n="68" d="100"/>
        </p:scale>
        <p:origin x="-144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8801BE59-21B9-45D7-92D6-F0E82A3044E6}" type="datetimeFigureOut">
              <a:rPr lang="ru-RU" smtClean="0"/>
              <a:t>05.04.2023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03E2B1D-071F-40F7-A8DC-2E57239284A4}" type="slidenum">
              <a:rPr lang="ru-RU" smtClean="0"/>
              <a:t>‹#›</a:t>
            </a:fld>
            <a:endParaRPr lang="ru-RU"/>
          </a:p>
        </p:txBody>
      </p:sp>
    </p:spTree>
    <p:extLst>
      <p:ext uri="{BB962C8B-B14F-4D97-AF65-F5344CB8AC3E}">
        <p14:creationId xmlns:p14="http://schemas.microsoft.com/office/powerpoint/2010/main" val="26578644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801BE59-21B9-45D7-92D6-F0E82A3044E6}" type="datetimeFigureOut">
              <a:rPr lang="ru-RU" smtClean="0"/>
              <a:t>05.04.2023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03E2B1D-071F-40F7-A8DC-2E57239284A4}" type="slidenum">
              <a:rPr lang="ru-RU" smtClean="0"/>
              <a:t>‹#›</a:t>
            </a:fld>
            <a:endParaRPr lang="ru-RU"/>
          </a:p>
        </p:txBody>
      </p:sp>
    </p:spTree>
    <p:extLst>
      <p:ext uri="{BB962C8B-B14F-4D97-AF65-F5344CB8AC3E}">
        <p14:creationId xmlns:p14="http://schemas.microsoft.com/office/powerpoint/2010/main" val="2410572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801BE59-21B9-45D7-92D6-F0E82A3044E6}" type="datetimeFigureOut">
              <a:rPr lang="ru-RU" smtClean="0"/>
              <a:t>05.04.2023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03E2B1D-071F-40F7-A8DC-2E57239284A4}" type="slidenum">
              <a:rPr lang="ru-RU" smtClean="0"/>
              <a:t>‹#›</a:t>
            </a:fld>
            <a:endParaRPr lang="ru-RU"/>
          </a:p>
        </p:txBody>
      </p:sp>
    </p:spTree>
    <p:extLst>
      <p:ext uri="{BB962C8B-B14F-4D97-AF65-F5344CB8AC3E}">
        <p14:creationId xmlns:p14="http://schemas.microsoft.com/office/powerpoint/2010/main" val="4000692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801BE59-21B9-45D7-92D6-F0E82A3044E6}" type="datetimeFigureOut">
              <a:rPr lang="ru-RU" smtClean="0"/>
              <a:t>05.04.2023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03E2B1D-071F-40F7-A8DC-2E57239284A4}" type="slidenum">
              <a:rPr lang="ru-RU" smtClean="0"/>
              <a:t>‹#›</a:t>
            </a:fld>
            <a:endParaRPr lang="ru-RU"/>
          </a:p>
        </p:txBody>
      </p:sp>
    </p:spTree>
    <p:extLst>
      <p:ext uri="{BB962C8B-B14F-4D97-AF65-F5344CB8AC3E}">
        <p14:creationId xmlns:p14="http://schemas.microsoft.com/office/powerpoint/2010/main" val="3926108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8801BE59-21B9-45D7-92D6-F0E82A3044E6}" type="datetimeFigureOut">
              <a:rPr lang="ru-RU" smtClean="0"/>
              <a:t>05.04.2023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03E2B1D-071F-40F7-A8DC-2E57239284A4}" type="slidenum">
              <a:rPr lang="ru-RU" smtClean="0"/>
              <a:t>‹#›</a:t>
            </a:fld>
            <a:endParaRPr lang="ru-RU"/>
          </a:p>
        </p:txBody>
      </p:sp>
    </p:spTree>
    <p:extLst>
      <p:ext uri="{BB962C8B-B14F-4D97-AF65-F5344CB8AC3E}">
        <p14:creationId xmlns:p14="http://schemas.microsoft.com/office/powerpoint/2010/main" val="1007964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8801BE59-21B9-45D7-92D6-F0E82A3044E6}" type="datetimeFigureOut">
              <a:rPr lang="ru-RU" smtClean="0"/>
              <a:t>05.04.2023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03E2B1D-071F-40F7-A8DC-2E57239284A4}" type="slidenum">
              <a:rPr lang="ru-RU" smtClean="0"/>
              <a:t>‹#›</a:t>
            </a:fld>
            <a:endParaRPr lang="ru-RU"/>
          </a:p>
        </p:txBody>
      </p:sp>
    </p:spTree>
    <p:extLst>
      <p:ext uri="{BB962C8B-B14F-4D97-AF65-F5344CB8AC3E}">
        <p14:creationId xmlns:p14="http://schemas.microsoft.com/office/powerpoint/2010/main" val="571472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8801BE59-21B9-45D7-92D6-F0E82A3044E6}" type="datetimeFigureOut">
              <a:rPr lang="ru-RU" smtClean="0"/>
              <a:t>05.04.2023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03E2B1D-071F-40F7-A8DC-2E57239284A4}" type="slidenum">
              <a:rPr lang="ru-RU" smtClean="0"/>
              <a:t>‹#›</a:t>
            </a:fld>
            <a:endParaRPr lang="ru-RU"/>
          </a:p>
        </p:txBody>
      </p:sp>
    </p:spTree>
    <p:extLst>
      <p:ext uri="{BB962C8B-B14F-4D97-AF65-F5344CB8AC3E}">
        <p14:creationId xmlns:p14="http://schemas.microsoft.com/office/powerpoint/2010/main" val="2962393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8801BE59-21B9-45D7-92D6-F0E82A3044E6}" type="datetimeFigureOut">
              <a:rPr lang="ru-RU" smtClean="0"/>
              <a:t>05.04.2023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03E2B1D-071F-40F7-A8DC-2E57239284A4}" type="slidenum">
              <a:rPr lang="ru-RU" smtClean="0"/>
              <a:t>‹#›</a:t>
            </a:fld>
            <a:endParaRPr lang="ru-RU"/>
          </a:p>
        </p:txBody>
      </p:sp>
    </p:spTree>
    <p:extLst>
      <p:ext uri="{BB962C8B-B14F-4D97-AF65-F5344CB8AC3E}">
        <p14:creationId xmlns:p14="http://schemas.microsoft.com/office/powerpoint/2010/main" val="2524426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801BE59-21B9-45D7-92D6-F0E82A3044E6}" type="datetimeFigureOut">
              <a:rPr lang="ru-RU" smtClean="0"/>
              <a:t>05.04.2023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03E2B1D-071F-40F7-A8DC-2E57239284A4}" type="slidenum">
              <a:rPr lang="ru-RU" smtClean="0"/>
              <a:t>‹#›</a:t>
            </a:fld>
            <a:endParaRPr lang="ru-RU"/>
          </a:p>
        </p:txBody>
      </p:sp>
    </p:spTree>
    <p:extLst>
      <p:ext uri="{BB962C8B-B14F-4D97-AF65-F5344CB8AC3E}">
        <p14:creationId xmlns:p14="http://schemas.microsoft.com/office/powerpoint/2010/main" val="2337333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801BE59-21B9-45D7-92D6-F0E82A3044E6}" type="datetimeFigureOut">
              <a:rPr lang="ru-RU" smtClean="0"/>
              <a:t>05.04.2023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03E2B1D-071F-40F7-A8DC-2E57239284A4}" type="slidenum">
              <a:rPr lang="ru-RU" smtClean="0"/>
              <a:t>‹#›</a:t>
            </a:fld>
            <a:endParaRPr lang="ru-RU"/>
          </a:p>
        </p:txBody>
      </p:sp>
    </p:spTree>
    <p:extLst>
      <p:ext uri="{BB962C8B-B14F-4D97-AF65-F5344CB8AC3E}">
        <p14:creationId xmlns:p14="http://schemas.microsoft.com/office/powerpoint/2010/main" val="10333576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801BE59-21B9-45D7-92D6-F0E82A3044E6}" type="datetimeFigureOut">
              <a:rPr lang="ru-RU" smtClean="0"/>
              <a:t>05.04.2023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03E2B1D-071F-40F7-A8DC-2E57239284A4}" type="slidenum">
              <a:rPr lang="ru-RU" smtClean="0"/>
              <a:t>‹#›</a:t>
            </a:fld>
            <a:endParaRPr lang="ru-RU"/>
          </a:p>
        </p:txBody>
      </p:sp>
    </p:spTree>
    <p:extLst>
      <p:ext uri="{BB962C8B-B14F-4D97-AF65-F5344CB8AC3E}">
        <p14:creationId xmlns:p14="http://schemas.microsoft.com/office/powerpoint/2010/main" val="3550967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01BE59-21B9-45D7-92D6-F0E82A3044E6}" type="datetimeFigureOut">
              <a:rPr lang="ru-RU" smtClean="0"/>
              <a:t>05.04.2023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3E2B1D-071F-40F7-A8DC-2E57239284A4}" type="slidenum">
              <a:rPr lang="ru-RU" smtClean="0"/>
              <a:t>‹#›</a:t>
            </a:fld>
            <a:endParaRPr lang="ru-RU"/>
          </a:p>
        </p:txBody>
      </p:sp>
    </p:spTree>
    <p:extLst>
      <p:ext uri="{BB962C8B-B14F-4D97-AF65-F5344CB8AC3E}">
        <p14:creationId xmlns:p14="http://schemas.microsoft.com/office/powerpoint/2010/main" val="278054029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002234"/>
          </a:xfrm>
        </p:spPr>
        <p:txBody>
          <a:bodyPr>
            <a:normAutofit fontScale="90000"/>
          </a:bodyPr>
          <a:lstStyle/>
          <a:p>
            <a:r>
              <a:rPr lang="en-US" sz="3200" b="1" dirty="0" smtClean="0"/>
              <a:t/>
            </a:r>
            <a:br>
              <a:rPr lang="en-US" sz="3200" b="1" dirty="0" smtClean="0"/>
            </a:br>
            <a:r>
              <a:rPr lang="en-US" sz="3200" b="1" dirty="0" smtClean="0"/>
              <a:t>LECTURE </a:t>
            </a:r>
            <a:r>
              <a:rPr lang="en-US" sz="3200" b="1" dirty="0"/>
              <a:t>I2</a:t>
            </a:r>
            <a:r>
              <a:rPr lang="ru-RU" b="1" dirty="0"/>
              <a:t/>
            </a:r>
            <a:br>
              <a:rPr lang="ru-RU" b="1" dirty="0"/>
            </a:br>
            <a:r>
              <a:rPr lang="en-US" b="1" dirty="0" smtClean="0"/>
              <a:t/>
            </a:r>
            <a:br>
              <a:rPr lang="en-US" b="1" dirty="0" smtClean="0"/>
            </a:br>
            <a:r>
              <a:rPr lang="en-US" b="1" dirty="0" smtClean="0">
                <a:latin typeface="Arial Black" panose="020B0A04020102020204" pitchFamily="34" charset="0"/>
                <a:cs typeface="Aharoni" pitchFamily="2" charset="-79"/>
              </a:rPr>
              <a:t>English in America</a:t>
            </a:r>
            <a:endParaRPr lang="ru-RU" b="1" dirty="0">
              <a:latin typeface="Arial Black" panose="020B0A04020102020204" pitchFamily="34" charset="0"/>
              <a:cs typeface="Aharoni" pitchFamily="2" charset="-79"/>
            </a:endParaRPr>
          </a:p>
        </p:txBody>
      </p:sp>
      <p:pic>
        <p:nvPicPr>
          <p:cNvPr id="1026" name="Picture 2"/>
          <p:cNvPicPr>
            <a:picLocks noGrp="1" noChangeAspect="1" noChangeArrowheads="1"/>
          </p:cNvPicPr>
          <p:nvPr>
            <p:ph sz="half" idx="4294967295"/>
          </p:nvPr>
        </p:nvPicPr>
        <p:blipFill>
          <a:blip r:embed="rId2">
            <a:extLst>
              <a:ext uri="{28A0092B-C50C-407E-A947-70E740481C1C}">
                <a14:useLocalDpi xmlns:a14="http://schemas.microsoft.com/office/drawing/2010/main" val="0"/>
              </a:ext>
            </a:extLst>
          </a:blip>
          <a:srcRect/>
          <a:stretch>
            <a:fillRect/>
          </a:stretch>
        </p:blipFill>
        <p:spPr bwMode="auto">
          <a:xfrm>
            <a:off x="808216" y="2708920"/>
            <a:ext cx="7436192" cy="3672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335562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smtClean="0"/>
              <a:t/>
            </a:r>
            <a:br>
              <a:rPr lang="en-US" b="1" dirty="0" smtClean="0"/>
            </a:br>
            <a:endParaRPr lang="ru-RU" dirty="0"/>
          </a:p>
        </p:txBody>
      </p:sp>
      <p:sp>
        <p:nvSpPr>
          <p:cNvPr id="3" name="Объект 2"/>
          <p:cNvSpPr>
            <a:spLocks noGrp="1"/>
          </p:cNvSpPr>
          <p:nvPr>
            <p:ph idx="1"/>
          </p:nvPr>
        </p:nvSpPr>
        <p:spPr>
          <a:xfrm>
            <a:off x="467544" y="836712"/>
            <a:ext cx="8219256" cy="5289451"/>
          </a:xfrm>
        </p:spPr>
        <p:txBody>
          <a:bodyPr>
            <a:normAutofit fontScale="77500" lnSpcReduction="20000"/>
          </a:bodyPr>
          <a:lstStyle/>
          <a:p>
            <a:pPr algn="just">
              <a:buFont typeface="Wingdings" panose="05000000000000000000" pitchFamily="2" charset="2"/>
              <a:buChar char="ü"/>
            </a:pPr>
            <a:r>
              <a:rPr lang="en-US" dirty="0"/>
              <a:t>The largest single English speaking area in the world is that formed by the United States and </a:t>
            </a:r>
            <a:r>
              <a:rPr lang="en-US" dirty="0" smtClean="0"/>
              <a:t>Canada.</a:t>
            </a:r>
          </a:p>
          <a:p>
            <a:pPr algn="just">
              <a:buFont typeface="Wingdings" panose="05000000000000000000" pitchFamily="2" charset="2"/>
              <a:buChar char="ü"/>
            </a:pPr>
            <a:endParaRPr lang="en-US" dirty="0"/>
          </a:p>
          <a:p>
            <a:pPr algn="just">
              <a:buFont typeface="Wingdings" panose="05000000000000000000" pitchFamily="2" charset="2"/>
              <a:buChar char="ü"/>
            </a:pPr>
            <a:r>
              <a:rPr lang="en-US" dirty="0" smtClean="0"/>
              <a:t>Approximately </a:t>
            </a:r>
            <a:r>
              <a:rPr lang="en-US" dirty="0"/>
              <a:t>85 per cent of the 275 million Americans and almost two thirds of the Canadian population of about 31 million had English as their native </a:t>
            </a:r>
            <a:r>
              <a:rPr lang="en-US" dirty="0" smtClean="0"/>
              <a:t>language. </a:t>
            </a:r>
          </a:p>
          <a:p>
            <a:pPr algn="just">
              <a:buFont typeface="Wingdings" panose="05000000000000000000" pitchFamily="2" charset="2"/>
              <a:buChar char="ü"/>
            </a:pPr>
            <a:endParaRPr lang="en-US" dirty="0"/>
          </a:p>
          <a:p>
            <a:pPr algn="just">
              <a:buFont typeface="Wingdings" panose="05000000000000000000" pitchFamily="2" charset="2"/>
              <a:buChar char="ü"/>
            </a:pPr>
            <a:r>
              <a:rPr lang="en-US" dirty="0" smtClean="0"/>
              <a:t>Many</a:t>
            </a:r>
            <a:r>
              <a:rPr lang="en-US" dirty="0"/>
              <a:t>, but by no means all, of the inhabitants of Canada and the United States who do not have English as their first language, nevertheless use it in a multitude of different situations. </a:t>
            </a:r>
            <a:endParaRPr lang="kk-KZ" dirty="0" smtClean="0"/>
          </a:p>
          <a:p>
            <a:pPr algn="just">
              <a:buFont typeface="Wingdings" panose="05000000000000000000" pitchFamily="2" charset="2"/>
              <a:buChar char="ü"/>
            </a:pPr>
            <a:r>
              <a:rPr lang="en-US" dirty="0" smtClean="0"/>
              <a:t>The </a:t>
            </a:r>
            <a:r>
              <a:rPr lang="en-US" dirty="0"/>
              <a:t>United States does not have an official language despite efforts by the ‘English Only’ movement; however, some 23 states have passed laws making it their official language (see McArthur 2002: 205f.).</a:t>
            </a:r>
            <a:endParaRPr lang="ru-RU" dirty="0"/>
          </a:p>
        </p:txBody>
      </p:sp>
    </p:spTree>
    <p:extLst>
      <p:ext uri="{BB962C8B-B14F-4D97-AF65-F5344CB8AC3E}">
        <p14:creationId xmlns:p14="http://schemas.microsoft.com/office/powerpoint/2010/main" val="22129489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Autofit/>
          </a:bodyPr>
          <a:lstStyle/>
          <a:p>
            <a:r>
              <a:rPr lang="en-US" sz="3600" b="1" dirty="0" smtClean="0"/>
              <a:t>The </a:t>
            </a:r>
            <a:r>
              <a:rPr lang="en-US" sz="3600" b="1" dirty="0"/>
              <a:t>regional varieties of English in the United States</a:t>
            </a:r>
            <a:endParaRPr lang="ru-RU" sz="3600" b="1" dirty="0"/>
          </a:p>
        </p:txBody>
      </p:sp>
      <p:sp>
        <p:nvSpPr>
          <p:cNvPr id="3" name="Объект 2"/>
          <p:cNvSpPr>
            <a:spLocks noGrp="1"/>
          </p:cNvSpPr>
          <p:nvPr>
            <p:ph sz="half" idx="1"/>
          </p:nvPr>
        </p:nvSpPr>
        <p:spPr/>
        <p:txBody>
          <a:bodyPr/>
          <a:lstStyle/>
          <a:p>
            <a:pPr marL="0" indent="0">
              <a:buNone/>
            </a:pPr>
            <a:r>
              <a:rPr lang="en-US" dirty="0"/>
              <a:t>The regional varieties of English in the United States consist of three general areas (see Map 11.2): Northern, of which </a:t>
            </a:r>
            <a:r>
              <a:rPr lang="en-US" dirty="0" err="1"/>
              <a:t>CanE</a:t>
            </a:r>
            <a:r>
              <a:rPr lang="en-US" dirty="0"/>
              <a:t> is a part, Midland and Southern. </a:t>
            </a:r>
            <a:endParaRPr lang="ru-RU" dirty="0"/>
          </a:p>
        </p:txBody>
      </p:sp>
      <p:pic>
        <p:nvPicPr>
          <p:cNvPr id="2050"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311983" y="1628800"/>
            <a:ext cx="4374817" cy="40686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086191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Объект 5"/>
          <p:cNvSpPr>
            <a:spLocks noGrp="1"/>
          </p:cNvSpPr>
          <p:nvPr>
            <p:ph idx="1"/>
          </p:nvPr>
        </p:nvSpPr>
        <p:spPr>
          <a:xfrm>
            <a:off x="457200" y="908720"/>
            <a:ext cx="8229600" cy="5217443"/>
          </a:xfrm>
        </p:spPr>
        <p:txBody>
          <a:bodyPr>
            <a:normAutofit fontScale="85000" lnSpcReduction="20000"/>
          </a:bodyPr>
          <a:lstStyle/>
          <a:p>
            <a:pPr marL="0" indent="0">
              <a:buNone/>
            </a:pPr>
            <a:r>
              <a:rPr lang="en-US" dirty="0" smtClean="0"/>
              <a:t>The lexical </a:t>
            </a:r>
            <a:r>
              <a:rPr lang="en-US" dirty="0"/>
              <a:t>distinctions are </a:t>
            </a:r>
            <a:r>
              <a:rPr lang="en-US" dirty="0" smtClean="0"/>
              <a:t>most </a:t>
            </a:r>
            <a:r>
              <a:rPr lang="en-US" dirty="0"/>
              <a:t>evident in the more old-fashioned, rural vocabulary which is investigated in the various dialect geographical projects in or related to the ‘</a:t>
            </a:r>
            <a:r>
              <a:rPr lang="en-US" b="1" dirty="0"/>
              <a:t>Linguistic Atlas of the United States and Canada</a:t>
            </a:r>
            <a:r>
              <a:rPr lang="en-US" dirty="0" smtClean="0"/>
              <a:t>’.</a:t>
            </a:r>
          </a:p>
          <a:p>
            <a:pPr marL="0" indent="0">
              <a:buNone/>
            </a:pPr>
            <a:endParaRPr lang="en-US" dirty="0" smtClean="0"/>
          </a:p>
          <a:p>
            <a:pPr marL="0" indent="0">
              <a:buNone/>
            </a:pPr>
            <a:r>
              <a:rPr lang="en-US" dirty="0" smtClean="0"/>
              <a:t>Pronunciation </a:t>
            </a:r>
            <a:r>
              <a:rPr lang="en-US" dirty="0"/>
              <a:t>differences, in contrast to lexis, are evident in everything a person says and less subject to conscious control</a:t>
            </a:r>
            <a:r>
              <a:rPr lang="en-US" dirty="0" smtClean="0"/>
              <a:t>.</a:t>
            </a:r>
          </a:p>
          <a:p>
            <a:pPr marL="0" indent="0">
              <a:buNone/>
            </a:pPr>
            <a:endParaRPr lang="en-US" dirty="0" smtClean="0"/>
          </a:p>
          <a:p>
            <a:pPr marL="0" indent="0">
              <a:buNone/>
            </a:pPr>
            <a:r>
              <a:rPr lang="en-US" dirty="0" smtClean="0"/>
              <a:t>The </a:t>
            </a:r>
            <a:r>
              <a:rPr lang="en-US" dirty="0"/>
              <a:t>pronunciation of the Northern Midland area more or less from Ohio westwards, has often been referred to as </a:t>
            </a:r>
            <a:r>
              <a:rPr lang="en-US" b="1" dirty="0"/>
              <a:t>General American </a:t>
            </a:r>
            <a:r>
              <a:rPr lang="en-US" dirty="0"/>
              <a:t>(</a:t>
            </a:r>
            <a:r>
              <a:rPr lang="en-US" dirty="0" err="1"/>
              <a:t>GenAm</a:t>
            </a:r>
            <a:r>
              <a:rPr lang="en-US" dirty="0"/>
              <a:t>). This label is a convenient fiction used to designate a huge area in which there are numerous local differences in </a:t>
            </a:r>
            <a:r>
              <a:rPr lang="en-US" dirty="0" smtClean="0"/>
              <a:t>pronunciation.</a:t>
            </a:r>
            <a:endParaRPr lang="ru-RU" dirty="0"/>
          </a:p>
        </p:txBody>
      </p:sp>
    </p:spTree>
    <p:extLst>
      <p:ext uri="{BB962C8B-B14F-4D97-AF65-F5344CB8AC3E}">
        <p14:creationId xmlns:p14="http://schemas.microsoft.com/office/powerpoint/2010/main" val="63373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92696"/>
            <a:ext cx="8229600" cy="5433467"/>
          </a:xfrm>
        </p:spPr>
        <p:txBody>
          <a:bodyPr>
            <a:normAutofit fontScale="77500" lnSpcReduction="20000"/>
          </a:bodyPr>
          <a:lstStyle/>
          <a:p>
            <a:pPr marL="0" indent="0">
              <a:buNone/>
            </a:pPr>
            <a:r>
              <a:rPr lang="en-US" dirty="0">
                <a:latin typeface="Times New Roman" panose="02020603050405020304" pitchFamily="18" charset="0"/>
                <a:cs typeface="Times New Roman" panose="02020603050405020304" pitchFamily="18" charset="0"/>
              </a:rPr>
              <a:t>The differences between North Midland and Inland North are relatively insignificant. Both areas are </a:t>
            </a:r>
            <a:r>
              <a:rPr lang="en-US" dirty="0" err="1">
                <a:latin typeface="Times New Roman" panose="02020603050405020304" pitchFamily="18" charset="0"/>
                <a:cs typeface="Times New Roman" panose="02020603050405020304" pitchFamily="18" charset="0"/>
              </a:rPr>
              <a:t>rhotic</a:t>
            </a:r>
            <a:r>
              <a:rPr lang="en-US" dirty="0">
                <a:latin typeface="Times New Roman" panose="02020603050405020304" pitchFamily="18" charset="0"/>
                <a:cs typeface="Times New Roman" panose="02020603050405020304" pitchFamily="18" charset="0"/>
              </a:rPr>
              <a:t>, are not </a:t>
            </a:r>
            <a:r>
              <a:rPr lang="en-US" dirty="0" smtClean="0">
                <a:latin typeface="Times New Roman" panose="02020603050405020304" pitchFamily="18" charset="0"/>
                <a:cs typeface="Times New Roman" panose="02020603050405020304" pitchFamily="18" charset="0"/>
              </a:rPr>
              <a:t>likely:</a:t>
            </a:r>
          </a:p>
          <a:p>
            <a:pPr marL="0" indent="0">
              <a:buNone/>
            </a:pPr>
            <a:r>
              <a:rPr lang="en-US" b="1" dirty="0"/>
              <a:t>Ann</a:t>
            </a:r>
            <a:r>
              <a:rPr lang="en-US" dirty="0"/>
              <a:t> → </a:t>
            </a:r>
            <a:r>
              <a:rPr lang="en-US" b="1" dirty="0"/>
              <a:t>Ian</a:t>
            </a:r>
            <a:r>
              <a:rPr lang="en-US" dirty="0"/>
              <a:t> </a:t>
            </a:r>
            <a:r>
              <a:rPr lang="en-US" dirty="0" smtClean="0"/>
              <a:t>/æ/ </a:t>
            </a:r>
            <a:r>
              <a:rPr lang="en-US" dirty="0"/>
              <a:t>→ </a:t>
            </a:r>
            <a:r>
              <a:rPr lang="en-US" dirty="0" smtClean="0"/>
              <a:t>/</a:t>
            </a:r>
            <a:r>
              <a:rPr lang="en-US" dirty="0" err="1" smtClean="0"/>
              <a:t>ı</a:t>
            </a:r>
            <a:r>
              <a:rPr lang="en-US" dirty="0" smtClean="0"/>
              <a:t>/ </a:t>
            </a:r>
          </a:p>
          <a:p>
            <a:pPr marL="0" indent="0">
              <a:buNone/>
            </a:pPr>
            <a:r>
              <a:rPr lang="en-US" b="1" dirty="0" smtClean="0"/>
              <a:t>bit</a:t>
            </a:r>
            <a:r>
              <a:rPr lang="en-US" dirty="0" smtClean="0"/>
              <a:t> </a:t>
            </a:r>
            <a:r>
              <a:rPr lang="en-US" dirty="0"/>
              <a:t>→ </a:t>
            </a:r>
            <a:r>
              <a:rPr lang="en-US" b="1" dirty="0"/>
              <a:t>bet</a:t>
            </a:r>
            <a:r>
              <a:rPr lang="en-US" dirty="0"/>
              <a:t> </a:t>
            </a:r>
            <a:r>
              <a:rPr lang="en-US" dirty="0" smtClean="0"/>
              <a:t>/</a:t>
            </a:r>
            <a:r>
              <a:rPr lang="en-US" dirty="0" err="1" smtClean="0"/>
              <a:t>ı</a:t>
            </a:r>
            <a:r>
              <a:rPr lang="en-US" dirty="0" smtClean="0"/>
              <a:t>/ </a:t>
            </a:r>
            <a:r>
              <a:rPr lang="en-US" dirty="0"/>
              <a:t>→ /</a:t>
            </a:r>
            <a:r>
              <a:rPr lang="el-GR" dirty="0"/>
              <a:t>ε/ </a:t>
            </a:r>
            <a:endParaRPr lang="en-US" dirty="0" smtClean="0"/>
          </a:p>
          <a:p>
            <a:pPr marL="0" indent="0">
              <a:buNone/>
            </a:pPr>
            <a:r>
              <a:rPr lang="en-US" b="1" dirty="0" smtClean="0"/>
              <a:t>bet</a:t>
            </a:r>
            <a:r>
              <a:rPr lang="en-US" dirty="0" smtClean="0"/>
              <a:t> </a:t>
            </a:r>
            <a:r>
              <a:rPr lang="en-US" dirty="0"/>
              <a:t>→ </a:t>
            </a:r>
            <a:r>
              <a:rPr lang="en-US" b="1" dirty="0"/>
              <a:t>bat</a:t>
            </a:r>
            <a:r>
              <a:rPr lang="en-US" dirty="0"/>
              <a:t> / </a:t>
            </a:r>
            <a:r>
              <a:rPr lang="en-US" b="1" dirty="0"/>
              <a:t>but</a:t>
            </a:r>
            <a:r>
              <a:rPr lang="en-US" dirty="0"/>
              <a:t> /</a:t>
            </a:r>
            <a:r>
              <a:rPr lang="el-GR" dirty="0"/>
              <a:t>ε/ → </a:t>
            </a:r>
            <a:r>
              <a:rPr lang="el-GR" dirty="0" smtClean="0"/>
              <a:t>/</a:t>
            </a:r>
            <a:r>
              <a:rPr lang="en-US" dirty="0" smtClean="0"/>
              <a:t>Ʌ</a:t>
            </a:r>
            <a:r>
              <a:rPr lang="el-GR" dirty="0" smtClean="0"/>
              <a:t>/ </a:t>
            </a:r>
            <a:endParaRPr lang="en-US" dirty="0" smtClean="0"/>
          </a:p>
          <a:p>
            <a:pPr marL="0" indent="0">
              <a:buNone/>
            </a:pPr>
            <a:r>
              <a:rPr lang="en-US" b="1" dirty="0" smtClean="0"/>
              <a:t>lunch</a:t>
            </a:r>
            <a:r>
              <a:rPr lang="en-US" dirty="0" smtClean="0"/>
              <a:t> </a:t>
            </a:r>
            <a:r>
              <a:rPr lang="en-US" dirty="0"/>
              <a:t>→ </a:t>
            </a:r>
            <a:r>
              <a:rPr lang="en-US" b="1" dirty="0"/>
              <a:t>launch</a:t>
            </a:r>
            <a:r>
              <a:rPr lang="en-US" dirty="0"/>
              <a:t> </a:t>
            </a:r>
            <a:r>
              <a:rPr lang="en-US" dirty="0" smtClean="0"/>
              <a:t>/Ʌ/ </a:t>
            </a:r>
            <a:r>
              <a:rPr lang="en-US" dirty="0"/>
              <a:t>→ /ɔ/ </a:t>
            </a:r>
            <a:endParaRPr lang="en-US" dirty="0" smtClean="0"/>
          </a:p>
          <a:p>
            <a:pPr marL="0" indent="0">
              <a:buNone/>
            </a:pPr>
            <a:r>
              <a:rPr lang="en-US" b="1" dirty="0" smtClean="0"/>
              <a:t>talk</a:t>
            </a:r>
            <a:r>
              <a:rPr lang="en-US" dirty="0" smtClean="0"/>
              <a:t> </a:t>
            </a:r>
            <a:r>
              <a:rPr lang="en-US" dirty="0"/>
              <a:t>→ </a:t>
            </a:r>
            <a:r>
              <a:rPr lang="en-US" b="1" dirty="0"/>
              <a:t>tuck</a:t>
            </a:r>
            <a:r>
              <a:rPr lang="en-US" dirty="0"/>
              <a:t> /ɔ/ → /ɑ/ </a:t>
            </a:r>
            <a:endParaRPr lang="en-US" dirty="0" smtClean="0"/>
          </a:p>
          <a:p>
            <a:pPr marL="0" indent="0">
              <a:buNone/>
            </a:pPr>
            <a:r>
              <a:rPr lang="en-US" b="1" dirty="0" smtClean="0"/>
              <a:t>locks</a:t>
            </a:r>
            <a:r>
              <a:rPr lang="en-US" dirty="0" smtClean="0"/>
              <a:t> </a:t>
            </a:r>
            <a:r>
              <a:rPr lang="en-US" dirty="0"/>
              <a:t>→ </a:t>
            </a:r>
            <a:r>
              <a:rPr lang="en-US" b="1" dirty="0"/>
              <a:t>lax</a:t>
            </a:r>
            <a:r>
              <a:rPr lang="en-US" dirty="0"/>
              <a:t> /ɑ/ → </a:t>
            </a:r>
            <a:r>
              <a:rPr lang="en-US" dirty="0" smtClean="0"/>
              <a:t>/æ/</a:t>
            </a:r>
            <a:endParaRPr lang="en-US" b="1" dirty="0">
              <a:latin typeface="Times New Roman" panose="02020603050405020304" pitchFamily="18" charset="0"/>
              <a:cs typeface="Times New Roman" panose="02020603050405020304" pitchFamily="18" charset="0"/>
            </a:endParaRPr>
          </a:p>
          <a:p>
            <a:pPr marL="0" indent="0">
              <a:buNone/>
            </a:pPr>
            <a:endParaRPr lang="en-US" b="1" dirty="0" smtClean="0"/>
          </a:p>
          <a:p>
            <a:pPr marL="0" indent="0">
              <a:buNone/>
            </a:pPr>
            <a:r>
              <a:rPr lang="en-US" b="1" dirty="0" err="1" smtClean="0"/>
              <a:t>Rhotic</a:t>
            </a:r>
            <a:r>
              <a:rPr lang="en-US" b="1" dirty="0" smtClean="0"/>
              <a:t> </a:t>
            </a:r>
            <a:r>
              <a:rPr lang="en-US" b="1" dirty="0"/>
              <a:t>accent </a:t>
            </a:r>
            <a:r>
              <a:rPr lang="en-US" dirty="0"/>
              <a:t>(pronounced </a:t>
            </a:r>
            <a:r>
              <a:rPr lang="en-US" dirty="0" smtClean="0"/>
              <a:t>/r/) </a:t>
            </a:r>
            <a:r>
              <a:rPr lang="en-US" dirty="0"/>
              <a:t>speakers pronounce a </a:t>
            </a:r>
            <a:r>
              <a:rPr lang="en-US" dirty="0" err="1"/>
              <a:t>rhotic</a:t>
            </a:r>
            <a:r>
              <a:rPr lang="en-US" dirty="0"/>
              <a:t> </a:t>
            </a:r>
            <a:r>
              <a:rPr lang="en-US" dirty="0" smtClean="0"/>
              <a:t>consonant </a:t>
            </a:r>
            <a:r>
              <a:rPr lang="en-US" b="1" u="sng" dirty="0" smtClean="0"/>
              <a:t>r</a:t>
            </a:r>
            <a:r>
              <a:rPr lang="en-US" dirty="0" smtClean="0"/>
              <a:t> </a:t>
            </a:r>
            <a:r>
              <a:rPr lang="en-US" dirty="0"/>
              <a:t>in words like </a:t>
            </a:r>
            <a:r>
              <a:rPr lang="en-US" i="1" dirty="0"/>
              <a:t>car</a:t>
            </a:r>
            <a:r>
              <a:rPr lang="en-US" dirty="0"/>
              <a:t>, </a:t>
            </a:r>
            <a:r>
              <a:rPr lang="en-US" i="1" dirty="0"/>
              <a:t>bar</a:t>
            </a:r>
            <a:r>
              <a:rPr lang="en-US" dirty="0"/>
              <a:t>, </a:t>
            </a:r>
            <a:r>
              <a:rPr lang="en-US" i="1" dirty="0"/>
              <a:t>far</a:t>
            </a:r>
            <a:r>
              <a:rPr lang="en-US" dirty="0"/>
              <a:t>, </a:t>
            </a:r>
            <a:r>
              <a:rPr lang="en-US" i="1" dirty="0"/>
              <a:t>hard</a:t>
            </a:r>
            <a:r>
              <a:rPr lang="en-US" dirty="0"/>
              <a:t>, </a:t>
            </a:r>
            <a:r>
              <a:rPr lang="en-US" i="1" dirty="0"/>
              <a:t>farm</a:t>
            </a:r>
            <a:r>
              <a:rPr lang="en-US" dirty="0"/>
              <a:t>, and </a:t>
            </a:r>
            <a:r>
              <a:rPr lang="en-US" i="1" dirty="0"/>
              <a:t>first</a:t>
            </a:r>
            <a:r>
              <a:rPr lang="en-US" dirty="0"/>
              <a:t>. </a:t>
            </a:r>
            <a:endParaRPr lang="en-US" dirty="0" smtClean="0"/>
          </a:p>
          <a:p>
            <a:pPr marL="0" indent="0">
              <a:buNone/>
            </a:pPr>
            <a:endParaRPr lang="en-US" dirty="0" smtClean="0"/>
          </a:p>
          <a:p>
            <a:pPr marL="0" indent="0">
              <a:buNone/>
            </a:pPr>
            <a:r>
              <a:rPr lang="en-US" dirty="0" smtClean="0"/>
              <a:t>Non-</a:t>
            </a:r>
            <a:r>
              <a:rPr lang="en-US" dirty="0" err="1" smtClean="0"/>
              <a:t>rhotic</a:t>
            </a:r>
            <a:r>
              <a:rPr lang="en-US" dirty="0" smtClean="0"/>
              <a:t> </a:t>
            </a:r>
            <a:r>
              <a:rPr lang="en-US" dirty="0"/>
              <a:t>speakers, for example, speakers of British English (</a:t>
            </a:r>
            <a:r>
              <a:rPr lang="en-US" dirty="0" err="1"/>
              <a:t>BrE</a:t>
            </a:r>
            <a:r>
              <a:rPr lang="en-US" dirty="0"/>
              <a:t>) and Australian English do not articulate the /r/ in all of such words.</a:t>
            </a:r>
          </a:p>
          <a:p>
            <a:endParaRPr lang="ru-RU" dirty="0"/>
          </a:p>
        </p:txBody>
      </p:sp>
    </p:spTree>
    <p:extLst>
      <p:ext uri="{BB962C8B-B14F-4D97-AF65-F5344CB8AC3E}">
        <p14:creationId xmlns:p14="http://schemas.microsoft.com/office/powerpoint/2010/main" val="41639472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836712"/>
            <a:ext cx="8229600" cy="5289451"/>
          </a:xfrm>
        </p:spPr>
        <p:txBody>
          <a:bodyPr>
            <a:normAutofit/>
          </a:bodyPr>
          <a:lstStyle/>
          <a:p>
            <a:pPr algn="just">
              <a:buFont typeface="Wingdings" panose="05000000000000000000" pitchFamily="2" charset="2"/>
              <a:buChar char="ü"/>
            </a:pPr>
            <a:r>
              <a:rPr lang="en-US" sz="2800" dirty="0" smtClean="0"/>
              <a:t>The </a:t>
            </a:r>
            <a:r>
              <a:rPr lang="en-US" sz="2800" dirty="0"/>
              <a:t>most noticeable regional contrast is that between </a:t>
            </a:r>
            <a:r>
              <a:rPr lang="en-US" sz="2800" i="1" dirty="0"/>
              <a:t>North and South</a:t>
            </a:r>
            <a:r>
              <a:rPr lang="en-US" sz="2800" dirty="0"/>
              <a:t>. This division is, in addition to vocabulary and pronunciation differences, underscored to some extent at least by grammatical features. </a:t>
            </a:r>
            <a:endParaRPr lang="en-US" sz="2800" dirty="0" smtClean="0"/>
          </a:p>
          <a:p>
            <a:pPr algn="just">
              <a:buFont typeface="Wingdings" panose="05000000000000000000" pitchFamily="2" charset="2"/>
              <a:buChar char="ü"/>
            </a:pPr>
            <a:r>
              <a:rPr lang="en-US" sz="2800" dirty="0" smtClean="0"/>
              <a:t>It </a:t>
            </a:r>
            <a:r>
              <a:rPr lang="en-US" sz="2800" dirty="0"/>
              <a:t>seems that it is only in Southern varieties, including </a:t>
            </a:r>
            <a:r>
              <a:rPr lang="en-US" sz="2800" b="1" i="1" dirty="0"/>
              <a:t>Black English Vernacular </a:t>
            </a:r>
            <a:r>
              <a:rPr lang="en-US" sz="2800" dirty="0"/>
              <a:t>(or African American Vernacular </a:t>
            </a:r>
            <a:r>
              <a:rPr lang="en-US" sz="2800" dirty="0" smtClean="0"/>
              <a:t>English), </a:t>
            </a:r>
            <a:r>
              <a:rPr lang="en-US" sz="2800" dirty="0"/>
              <a:t>that such admittedly non-standard features occur as perfective </a:t>
            </a:r>
            <a:r>
              <a:rPr lang="en-US" sz="2800" b="1" dirty="0" smtClean="0"/>
              <a:t>done</a:t>
            </a:r>
            <a:r>
              <a:rPr lang="en-US" sz="2800" dirty="0" smtClean="0"/>
              <a:t>.</a:t>
            </a:r>
          </a:p>
          <a:p>
            <a:pPr marL="0" indent="0" algn="just">
              <a:buNone/>
            </a:pPr>
            <a:r>
              <a:rPr lang="en-US" sz="2800" dirty="0" smtClean="0"/>
              <a:t>(</a:t>
            </a:r>
            <a:r>
              <a:rPr lang="en-US" sz="2800" dirty="0"/>
              <a:t>e.g. </a:t>
            </a:r>
            <a:r>
              <a:rPr lang="en-US" sz="2800" b="1" dirty="0" smtClean="0"/>
              <a:t>I </a:t>
            </a:r>
            <a:r>
              <a:rPr lang="en-US" sz="2800" b="1" dirty="0"/>
              <a:t>done seen it</a:t>
            </a:r>
            <a:r>
              <a:rPr lang="en-US" sz="2800" dirty="0"/>
              <a:t>), future </a:t>
            </a:r>
            <a:r>
              <a:rPr lang="en-US" sz="2800" b="1" dirty="0" err="1"/>
              <a:t>gon</a:t>
            </a:r>
            <a:r>
              <a:rPr lang="en-US" sz="2800" b="1" dirty="0"/>
              <a:t> </a:t>
            </a:r>
            <a:r>
              <a:rPr lang="en-US" sz="2800" dirty="0"/>
              <a:t>(</a:t>
            </a:r>
            <a:r>
              <a:rPr lang="en-US" sz="2800" b="1" dirty="0"/>
              <a:t>I’m </a:t>
            </a:r>
            <a:r>
              <a:rPr lang="en-US" sz="2800" b="1" dirty="0" err="1"/>
              <a:t>gon</a:t>
            </a:r>
            <a:r>
              <a:rPr lang="en-US" sz="2800" b="1" dirty="0"/>
              <a:t> [not </a:t>
            </a:r>
            <a:r>
              <a:rPr lang="en-US" sz="2800" b="1" dirty="0" err="1"/>
              <a:t>goin</a:t>
            </a:r>
            <a:r>
              <a:rPr lang="en-US" sz="2800" b="1" dirty="0"/>
              <a:t>’] tell </a:t>
            </a:r>
            <a:r>
              <a:rPr lang="en-US" sz="2800" b="1" dirty="0" smtClean="0"/>
              <a:t>      you </a:t>
            </a:r>
            <a:r>
              <a:rPr lang="en-US" sz="2800" b="1" dirty="0"/>
              <a:t>something</a:t>
            </a:r>
            <a:r>
              <a:rPr lang="en-US" sz="2800" dirty="0"/>
              <a:t>) </a:t>
            </a:r>
            <a:endParaRPr lang="ru-RU" sz="2800" dirty="0"/>
          </a:p>
        </p:txBody>
      </p:sp>
    </p:spTree>
    <p:extLst>
      <p:ext uri="{BB962C8B-B14F-4D97-AF65-F5344CB8AC3E}">
        <p14:creationId xmlns:p14="http://schemas.microsoft.com/office/powerpoint/2010/main" val="22767082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20688"/>
            <a:ext cx="8229600" cy="5505475"/>
          </a:xfrm>
        </p:spPr>
        <p:txBody>
          <a:bodyPr>
            <a:noAutofit/>
          </a:bodyPr>
          <a:lstStyle/>
          <a:p>
            <a:pPr algn="just"/>
            <a:r>
              <a:rPr lang="en-US" sz="2400" dirty="0"/>
              <a:t>The dialect which is meant is </a:t>
            </a:r>
            <a:r>
              <a:rPr lang="en-US" sz="2400" b="1" dirty="0"/>
              <a:t>Appalachian English </a:t>
            </a:r>
            <a:r>
              <a:rPr lang="en-US" sz="2400" dirty="0"/>
              <a:t>and the related Ozark English, which are found in the Southern </a:t>
            </a:r>
            <a:r>
              <a:rPr lang="en-US" sz="2400" dirty="0" smtClean="0"/>
              <a:t>Highlands.</a:t>
            </a:r>
          </a:p>
          <a:p>
            <a:pPr algn="just"/>
            <a:endParaRPr lang="en-US" sz="2400" dirty="0" smtClean="0"/>
          </a:p>
          <a:p>
            <a:pPr algn="just"/>
            <a:r>
              <a:rPr lang="en-US" sz="2400" dirty="0" smtClean="0"/>
              <a:t> </a:t>
            </a:r>
            <a:r>
              <a:rPr lang="en-US" sz="2400" dirty="0"/>
              <a:t>The English of these regions is characterized by a relatively high incidence of older forms which have generally passed out of other forms of </a:t>
            </a:r>
            <a:r>
              <a:rPr lang="en-US" sz="2400" dirty="0" err="1"/>
              <a:t>AmE</a:t>
            </a:r>
            <a:r>
              <a:rPr lang="en-US" sz="2400" dirty="0"/>
              <a:t>. </a:t>
            </a:r>
            <a:endParaRPr lang="en-US" sz="2400" dirty="0" smtClean="0"/>
          </a:p>
          <a:p>
            <a:pPr marL="0" indent="0" algn="just">
              <a:buNone/>
            </a:pPr>
            <a:endParaRPr lang="en-US" sz="2400" dirty="0" smtClean="0"/>
          </a:p>
          <a:p>
            <a:pPr algn="just"/>
            <a:r>
              <a:rPr lang="en-US" sz="2400" dirty="0" smtClean="0"/>
              <a:t>Examples </a:t>
            </a:r>
            <a:r>
              <a:rPr lang="en-US" sz="2400" dirty="0"/>
              <a:t>include syntactic phenomena such as </a:t>
            </a:r>
            <a:r>
              <a:rPr lang="en-US" sz="2400" i="1" dirty="0" smtClean="0"/>
              <a:t>a-prefixing </a:t>
            </a:r>
            <a:r>
              <a:rPr lang="en-US" sz="2400" i="1" dirty="0"/>
              <a:t>on verbs </a:t>
            </a:r>
            <a:r>
              <a:rPr lang="en-US" sz="2400" dirty="0"/>
              <a:t>(</a:t>
            </a:r>
            <a:r>
              <a:rPr lang="en-US" sz="2400" b="1" dirty="0"/>
              <a:t>I’m a-</a:t>
            </a:r>
            <a:r>
              <a:rPr lang="en-US" sz="2400" b="1" dirty="0" err="1"/>
              <a:t>fixin</a:t>
            </a:r>
            <a:r>
              <a:rPr lang="en-US" sz="2400" b="1" dirty="0"/>
              <a:t>’ to carry her to town</a:t>
            </a:r>
            <a:r>
              <a:rPr lang="en-US" sz="2400" dirty="0"/>
              <a:t>), morphological-phonological ones such as initial /h/ in </a:t>
            </a:r>
            <a:r>
              <a:rPr lang="en-US" sz="2400" b="1" dirty="0"/>
              <a:t>hit ‘it’ </a:t>
            </a:r>
            <a:r>
              <a:rPr lang="en-US" sz="2400" dirty="0"/>
              <a:t>and </a:t>
            </a:r>
            <a:r>
              <a:rPr lang="en-US" sz="2400" b="1" dirty="0" err="1"/>
              <a:t>hain’t</a:t>
            </a:r>
            <a:r>
              <a:rPr lang="en-US" sz="2400" b="1" dirty="0"/>
              <a:t> ‘</a:t>
            </a:r>
            <a:r>
              <a:rPr lang="en-US" sz="2400" b="1" dirty="0" err="1"/>
              <a:t>ain’t</a:t>
            </a:r>
            <a:r>
              <a:rPr lang="en-US" sz="2400" dirty="0"/>
              <a:t>’ and lexical ones such as </a:t>
            </a:r>
            <a:r>
              <a:rPr lang="en-US" sz="2400" b="1" dirty="0"/>
              <a:t>afore ‘before</a:t>
            </a:r>
            <a:r>
              <a:rPr lang="en-US" sz="2400" dirty="0"/>
              <a:t>’ or </a:t>
            </a:r>
            <a:r>
              <a:rPr lang="en-US" sz="2400" b="1" dirty="0"/>
              <a:t>nary ‘not any</a:t>
            </a:r>
            <a:r>
              <a:rPr lang="en-US" sz="2400" dirty="0"/>
              <a:t>’. </a:t>
            </a:r>
            <a:endParaRPr lang="en-US" sz="2400" dirty="0" smtClean="0"/>
          </a:p>
          <a:p>
            <a:pPr algn="just"/>
            <a:r>
              <a:rPr lang="en-US" sz="2400" dirty="0" err="1"/>
              <a:t>H</a:t>
            </a:r>
            <a:r>
              <a:rPr lang="en-US" sz="2400" dirty="0" err="1" smtClean="0"/>
              <a:t>ain't</a:t>
            </a:r>
            <a:r>
              <a:rPr lang="en-US" sz="2400" dirty="0" smtClean="0"/>
              <a:t> </a:t>
            </a:r>
            <a:r>
              <a:rPr lang="en-US" sz="2400" dirty="0"/>
              <a:t>/ (</a:t>
            </a:r>
            <a:r>
              <a:rPr lang="en-US" sz="2400" dirty="0" err="1"/>
              <a:t>heɪnt</a:t>
            </a:r>
            <a:r>
              <a:rPr lang="en-US" sz="2400" dirty="0"/>
              <a:t>) archaic, or dialect / contraction of. has not, have not, or is not.</a:t>
            </a:r>
            <a:endParaRPr lang="ru-RU" sz="2400" dirty="0"/>
          </a:p>
        </p:txBody>
      </p:sp>
    </p:spTree>
    <p:extLst>
      <p:ext uri="{BB962C8B-B14F-4D97-AF65-F5344CB8AC3E}">
        <p14:creationId xmlns:p14="http://schemas.microsoft.com/office/powerpoint/2010/main" val="10256242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8229600" cy="5577483"/>
          </a:xfrm>
        </p:spPr>
        <p:txBody>
          <a:bodyPr>
            <a:normAutofit fontScale="77500" lnSpcReduction="20000"/>
          </a:bodyPr>
          <a:lstStyle/>
          <a:p>
            <a:pPr algn="just"/>
            <a:r>
              <a:rPr lang="en-US" dirty="0"/>
              <a:t>In North America socio-economic status shows up in pronunciation inasmuch as middle class speakers are on the whole more likely than those of the working class to adopt forms which are in agreement with the overt norms of the society. </a:t>
            </a:r>
            <a:endParaRPr lang="en-US" dirty="0" smtClean="0"/>
          </a:p>
          <a:p>
            <a:pPr algn="just"/>
            <a:endParaRPr lang="en-US" dirty="0"/>
          </a:p>
          <a:p>
            <a:pPr algn="just"/>
            <a:r>
              <a:rPr lang="en-US" dirty="0" smtClean="0"/>
              <a:t>The </a:t>
            </a:r>
            <a:r>
              <a:rPr lang="en-US" dirty="0"/>
              <a:t>now classic investigations of </a:t>
            </a:r>
            <a:r>
              <a:rPr lang="en-US" dirty="0" err="1"/>
              <a:t>Labov</a:t>
            </a:r>
            <a:r>
              <a:rPr lang="en-US" dirty="0"/>
              <a:t> in New York City in the 1960s provided a first insight into these relations (</a:t>
            </a:r>
            <a:r>
              <a:rPr lang="en-US" dirty="0" err="1"/>
              <a:t>Labov</a:t>
            </a:r>
            <a:r>
              <a:rPr lang="en-US" dirty="0"/>
              <a:t> 1972a). </a:t>
            </a:r>
            <a:endParaRPr lang="en-US" dirty="0" smtClean="0"/>
          </a:p>
          <a:p>
            <a:pPr algn="just"/>
            <a:endParaRPr lang="en-US" dirty="0"/>
          </a:p>
          <a:p>
            <a:pPr algn="just"/>
            <a:r>
              <a:rPr lang="en-US" dirty="0" smtClean="0"/>
              <a:t>This </a:t>
            </a:r>
            <a:r>
              <a:rPr lang="en-US" dirty="0"/>
              <a:t>may be illustrated by the finding that initial voiceless </a:t>
            </a:r>
            <a:r>
              <a:rPr lang="en-US" b="1" dirty="0" err="1" smtClean="0"/>
              <a:t>th</a:t>
            </a:r>
            <a:r>
              <a:rPr lang="en-US" dirty="0" smtClean="0"/>
              <a:t> (as </a:t>
            </a:r>
            <a:r>
              <a:rPr lang="en-US" dirty="0"/>
              <a:t>in thing) is realized </a:t>
            </a:r>
            <a:r>
              <a:rPr lang="en-US" dirty="0" smtClean="0"/>
              <a:t>progressively </a:t>
            </a:r>
            <a:r>
              <a:rPr lang="en-US" dirty="0"/>
              <a:t>more often as a stop </a:t>
            </a:r>
            <a:r>
              <a:rPr lang="en-US" b="1" dirty="0"/>
              <a:t>[t]</a:t>
            </a:r>
            <a:r>
              <a:rPr lang="en-US" dirty="0"/>
              <a:t> or an affricate [</a:t>
            </a:r>
            <a:r>
              <a:rPr lang="en-US" b="1" dirty="0" err="1"/>
              <a:t>tθ</a:t>
            </a:r>
            <a:r>
              <a:rPr lang="en-US" dirty="0"/>
              <a:t>] than as a fricative [</a:t>
            </a:r>
            <a:r>
              <a:rPr lang="en-US" b="1" dirty="0"/>
              <a:t>θ</a:t>
            </a:r>
            <a:r>
              <a:rPr lang="en-US" dirty="0"/>
              <a:t>] as the classification of the speaker changes from upper middle to lower middle, to working to lower class (</a:t>
            </a:r>
            <a:r>
              <a:rPr lang="en-US" dirty="0" err="1"/>
              <a:t>Labov</a:t>
            </a:r>
            <a:r>
              <a:rPr lang="en-US" dirty="0"/>
              <a:t> 1972b: 188–90</a:t>
            </a:r>
            <a:r>
              <a:rPr lang="en-US" dirty="0" smtClean="0"/>
              <a:t>).</a:t>
            </a:r>
            <a:endParaRPr lang="ru-RU" dirty="0"/>
          </a:p>
        </p:txBody>
      </p:sp>
    </p:spTree>
    <p:extLst>
      <p:ext uri="{BB962C8B-B14F-4D97-AF65-F5344CB8AC3E}">
        <p14:creationId xmlns:p14="http://schemas.microsoft.com/office/powerpoint/2010/main" val="9052558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11560" y="692696"/>
            <a:ext cx="8075240" cy="5433467"/>
          </a:xfrm>
        </p:spPr>
        <p:txBody>
          <a:bodyPr>
            <a:normAutofit fontScale="70000" lnSpcReduction="20000"/>
          </a:bodyPr>
          <a:lstStyle/>
          <a:p>
            <a:pPr marL="0" indent="0" algn="just">
              <a:buNone/>
            </a:pPr>
            <a:r>
              <a:rPr lang="en-US" dirty="0">
                <a:latin typeface="Times New Roman" panose="02020603050405020304" pitchFamily="18" charset="0"/>
                <a:cs typeface="Times New Roman" panose="02020603050405020304" pitchFamily="18" charset="0"/>
              </a:rPr>
              <a:t>Social distinctions are especially perceptible in the area of </a:t>
            </a:r>
            <a:r>
              <a:rPr lang="en-US" dirty="0" smtClean="0">
                <a:latin typeface="Times New Roman" panose="02020603050405020304" pitchFamily="18" charset="0"/>
                <a:cs typeface="Times New Roman" panose="02020603050405020304" pitchFamily="18" charset="0"/>
              </a:rPr>
              <a:t>grammar. All </a:t>
            </a:r>
            <a:r>
              <a:rPr lang="en-US" dirty="0">
                <a:latin typeface="Times New Roman" panose="02020603050405020304" pitchFamily="18" charset="0"/>
                <a:cs typeface="Times New Roman" panose="02020603050405020304" pitchFamily="18" charset="0"/>
              </a:rPr>
              <a:t>of these features are within the scope of </a:t>
            </a:r>
            <a:r>
              <a:rPr lang="en-US" dirty="0" err="1">
                <a:latin typeface="Times New Roman" panose="02020603050405020304" pitchFamily="18" charset="0"/>
                <a:cs typeface="Times New Roman" panose="02020603050405020304" pitchFamily="18" charset="0"/>
              </a:rPr>
              <a:t>GenE</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marL="0" indent="0" algn="just">
              <a:buNone/>
            </a:pPr>
            <a:endParaRPr lang="en-US" dirty="0">
              <a:latin typeface="Times New Roman" panose="02020603050405020304" pitchFamily="18" charset="0"/>
              <a:cs typeface="Times New Roman" panose="02020603050405020304" pitchFamily="18" charset="0"/>
            </a:endParaRPr>
          </a:p>
          <a:p>
            <a:pPr marL="0" indent="0" algn="just">
              <a:buNone/>
            </a:pPr>
            <a:r>
              <a:rPr lang="en-US" dirty="0" smtClean="0">
                <a:latin typeface="Times New Roman" panose="02020603050405020304" pitchFamily="18" charset="0"/>
                <a:cs typeface="Times New Roman" panose="02020603050405020304" pitchFamily="18" charset="0"/>
              </a:rPr>
              <a:t>Nevertheless</a:t>
            </a:r>
            <a:r>
              <a:rPr lang="en-US" dirty="0">
                <a:latin typeface="Times New Roman" panose="02020603050405020304" pitchFamily="18" charset="0"/>
                <a:cs typeface="Times New Roman" panose="02020603050405020304" pitchFamily="18" charset="0"/>
              </a:rPr>
              <a:t>, a person is regarded as uneducated, unsophisticated and uncouth who </a:t>
            </a:r>
            <a:r>
              <a:rPr lang="en-US" dirty="0" smtClean="0">
                <a:latin typeface="Times New Roman" panose="02020603050405020304" pitchFamily="18" charset="0"/>
                <a:cs typeface="Times New Roman" panose="02020603050405020304" pitchFamily="18" charset="0"/>
              </a:rPr>
              <a:t>uses:</a:t>
            </a:r>
          </a:p>
          <a:p>
            <a:pPr marL="0" indent="0" algn="just">
              <a:buNone/>
            </a:pPr>
            <a:endParaRPr lang="en-US" dirty="0" smtClean="0">
              <a:latin typeface="Times New Roman" panose="02020603050405020304" pitchFamily="18" charset="0"/>
              <a:cs typeface="Times New Roman" panose="02020603050405020304" pitchFamily="18" charset="0"/>
            </a:endParaRPr>
          </a:p>
          <a:p>
            <a:pPr marL="0" indent="0" algn="just">
              <a:buNone/>
            </a:pPr>
            <a:r>
              <a:rPr lang="en-US" b="1" dirty="0" smtClean="0">
                <a:latin typeface="Times New Roman" panose="02020603050405020304" pitchFamily="18" charset="0"/>
                <a:cs typeface="Times New Roman" panose="02020603050405020304" pitchFamily="18" charset="0"/>
              </a:rPr>
              <a:t>1) </a:t>
            </a:r>
            <a:r>
              <a:rPr lang="en-US" b="1" dirty="0" err="1" smtClean="0">
                <a:latin typeface="Times New Roman" panose="02020603050405020304" pitchFamily="18" charset="0"/>
                <a:cs typeface="Times New Roman" panose="02020603050405020304" pitchFamily="18" charset="0"/>
              </a:rPr>
              <a:t>ain’t</a:t>
            </a:r>
            <a:r>
              <a:rPr lang="en-US" b="1" dirty="0" smtClean="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(e.g. I </a:t>
            </a:r>
            <a:r>
              <a:rPr lang="en-US" b="1" dirty="0" err="1">
                <a:latin typeface="Times New Roman" panose="02020603050405020304" pitchFamily="18" charset="0"/>
                <a:cs typeface="Times New Roman" panose="02020603050405020304" pitchFamily="18" charset="0"/>
              </a:rPr>
              <a:t>ain’t</a:t>
            </a:r>
            <a:r>
              <a:rPr lang="en-US" b="1" dirty="0">
                <a:latin typeface="Times New Roman" panose="02020603050405020304" pitchFamily="18" charset="0"/>
                <a:cs typeface="Times New Roman" panose="02020603050405020304" pitchFamily="18" charset="0"/>
              </a:rPr>
              <a:t> done it yet) </a:t>
            </a:r>
            <a:endParaRPr lang="en-US" b="1" dirty="0" smtClean="0">
              <a:latin typeface="Times New Roman" panose="02020603050405020304" pitchFamily="18" charset="0"/>
              <a:cs typeface="Times New Roman" panose="02020603050405020304" pitchFamily="18" charset="0"/>
            </a:endParaRPr>
          </a:p>
          <a:p>
            <a:pPr marL="0" indent="0" algn="just">
              <a:buNone/>
            </a:pPr>
            <a:r>
              <a:rPr lang="en-US" b="1" dirty="0" smtClean="0">
                <a:latin typeface="Times New Roman" panose="02020603050405020304" pitchFamily="18" charset="0"/>
                <a:cs typeface="Times New Roman" panose="02020603050405020304" pitchFamily="18" charset="0"/>
              </a:rPr>
              <a:t>2) a </a:t>
            </a:r>
            <a:r>
              <a:rPr lang="en-US" b="1" dirty="0">
                <a:latin typeface="Times New Roman" panose="02020603050405020304" pitchFamily="18" charset="0"/>
                <a:cs typeface="Times New Roman" panose="02020603050405020304" pitchFamily="18" charset="0"/>
              </a:rPr>
              <a:t>double modal (I might could help you) </a:t>
            </a:r>
            <a:endParaRPr lang="en-US" b="1" dirty="0" smtClean="0">
              <a:latin typeface="Times New Roman" panose="02020603050405020304" pitchFamily="18" charset="0"/>
              <a:cs typeface="Times New Roman" panose="02020603050405020304" pitchFamily="18" charset="0"/>
            </a:endParaRPr>
          </a:p>
          <a:p>
            <a:pPr marL="0" indent="0" algn="just">
              <a:buNone/>
            </a:pPr>
            <a:r>
              <a:rPr lang="en-US" b="1" dirty="0" smtClean="0">
                <a:latin typeface="Times New Roman" panose="02020603050405020304" pitchFamily="18" charset="0"/>
                <a:cs typeface="Times New Roman" panose="02020603050405020304" pitchFamily="18" charset="0"/>
              </a:rPr>
              <a:t>3) </a:t>
            </a:r>
            <a:r>
              <a:rPr lang="en-US" b="1" dirty="0">
                <a:latin typeface="Times New Roman" panose="02020603050405020304" pitchFamily="18" charset="0"/>
                <a:cs typeface="Times New Roman" panose="02020603050405020304" pitchFamily="18" charset="0"/>
              </a:rPr>
              <a:t>multiple negation (We don’t need none) </a:t>
            </a:r>
            <a:endParaRPr lang="en-US" b="1" dirty="0" smtClean="0">
              <a:latin typeface="Times New Roman" panose="02020603050405020304" pitchFamily="18" charset="0"/>
              <a:cs typeface="Times New Roman" panose="02020603050405020304" pitchFamily="18" charset="0"/>
            </a:endParaRPr>
          </a:p>
          <a:p>
            <a:pPr marL="0" indent="0" algn="just">
              <a:buNone/>
            </a:pPr>
            <a:r>
              <a:rPr lang="en-US" b="1" dirty="0" smtClean="0">
                <a:latin typeface="Times New Roman" panose="02020603050405020304" pitchFamily="18" charset="0"/>
                <a:cs typeface="Times New Roman" panose="02020603050405020304" pitchFamily="18" charset="0"/>
              </a:rPr>
              <a:t>4) </a:t>
            </a:r>
            <a:r>
              <a:rPr lang="en-US" b="1" dirty="0">
                <a:latin typeface="Times New Roman" panose="02020603050405020304" pitchFamily="18" charset="0"/>
                <a:cs typeface="Times New Roman" panose="02020603050405020304" pitchFamily="18" charset="0"/>
              </a:rPr>
              <a:t>them as a demonstrative (Hand me them cups) </a:t>
            </a:r>
            <a:endParaRPr lang="en-US" b="1" dirty="0" smtClean="0">
              <a:latin typeface="Times New Roman" panose="02020603050405020304" pitchFamily="18" charset="0"/>
              <a:cs typeface="Times New Roman" panose="02020603050405020304" pitchFamily="18" charset="0"/>
            </a:endParaRPr>
          </a:p>
          <a:p>
            <a:pPr marL="0" indent="0" algn="just">
              <a:buNone/>
            </a:pPr>
            <a:r>
              <a:rPr lang="en-US" b="1" dirty="0" smtClean="0">
                <a:latin typeface="Times New Roman" panose="02020603050405020304" pitchFamily="18" charset="0"/>
                <a:cs typeface="Times New Roman" panose="02020603050405020304" pitchFamily="18" charset="0"/>
              </a:rPr>
              <a:t>5) </a:t>
            </a:r>
            <a:r>
              <a:rPr lang="en-US" b="1" dirty="0">
                <a:latin typeface="Times New Roman" panose="02020603050405020304" pitchFamily="18" charset="0"/>
                <a:cs typeface="Times New Roman" panose="02020603050405020304" pitchFamily="18" charset="0"/>
              </a:rPr>
              <a:t>no subject relative pronoun in a defining relative clause (The fellow wrote that letter is here) </a:t>
            </a:r>
            <a:endParaRPr lang="en-US" b="1" dirty="0" smtClean="0">
              <a:latin typeface="Times New Roman" panose="02020603050405020304" pitchFamily="18" charset="0"/>
              <a:cs typeface="Times New Roman" panose="02020603050405020304" pitchFamily="18" charset="0"/>
            </a:endParaRPr>
          </a:p>
          <a:p>
            <a:pPr marL="0" indent="0" algn="just">
              <a:buNone/>
            </a:pPr>
            <a:r>
              <a:rPr lang="en-US" b="1" dirty="0" smtClean="0">
                <a:latin typeface="Times New Roman" panose="02020603050405020304" pitchFamily="18" charset="0"/>
                <a:cs typeface="Times New Roman" panose="02020603050405020304" pitchFamily="18" charset="0"/>
              </a:rPr>
              <a:t>6) </a:t>
            </a:r>
            <a:r>
              <a:rPr lang="en-US" b="1" dirty="0">
                <a:latin typeface="Times New Roman" panose="02020603050405020304" pitchFamily="18" charset="0"/>
                <a:cs typeface="Times New Roman" panose="02020603050405020304" pitchFamily="18" charset="0"/>
              </a:rPr>
              <a:t>don’t in the third person singular (She don’t like it) </a:t>
            </a:r>
            <a:endParaRPr lang="en-US" b="1" dirty="0" smtClean="0">
              <a:latin typeface="Times New Roman" panose="02020603050405020304" pitchFamily="18" charset="0"/>
              <a:cs typeface="Times New Roman" panose="02020603050405020304" pitchFamily="18" charset="0"/>
            </a:endParaRPr>
          </a:p>
          <a:p>
            <a:pPr marL="0" indent="0" algn="just">
              <a:buNone/>
            </a:pPr>
            <a:r>
              <a:rPr lang="en-US" b="1" dirty="0" smtClean="0">
                <a:latin typeface="Times New Roman" panose="02020603050405020304" pitchFamily="18" charset="0"/>
                <a:cs typeface="Times New Roman" panose="02020603050405020304" pitchFamily="18" charset="0"/>
              </a:rPr>
              <a:t>7) </a:t>
            </a:r>
            <a:r>
              <a:rPr lang="en-US" b="1" dirty="0">
                <a:latin typeface="Times New Roman" panose="02020603050405020304" pitchFamily="18" charset="0"/>
                <a:cs typeface="Times New Roman" panose="02020603050405020304" pitchFamily="18" charset="0"/>
              </a:rPr>
              <a:t>was with a plural subject (We was there too early) </a:t>
            </a:r>
            <a:endParaRPr lang="en-US" b="1" dirty="0" smtClean="0">
              <a:latin typeface="Times New Roman" panose="02020603050405020304" pitchFamily="18" charset="0"/>
              <a:cs typeface="Times New Roman" panose="02020603050405020304" pitchFamily="18" charset="0"/>
            </a:endParaRPr>
          </a:p>
          <a:p>
            <a:pPr marL="0" indent="0" algn="just">
              <a:buNone/>
            </a:pPr>
            <a:r>
              <a:rPr lang="en-US" b="1" dirty="0" smtClean="0">
                <a:latin typeface="Times New Roman" panose="02020603050405020304" pitchFamily="18" charset="0"/>
                <a:cs typeface="Times New Roman" panose="02020603050405020304" pitchFamily="18" charset="0"/>
              </a:rPr>
              <a:t>8) </a:t>
            </a:r>
            <a:r>
              <a:rPr lang="en-US" b="1" dirty="0">
                <a:latin typeface="Times New Roman" panose="02020603050405020304" pitchFamily="18" charset="0"/>
                <a:cs typeface="Times New Roman" panose="02020603050405020304" pitchFamily="18" charset="0"/>
              </a:rPr>
              <a:t>come, done, seen, </a:t>
            </a:r>
            <a:r>
              <a:rPr lang="en-US" b="1" dirty="0" err="1">
                <a:latin typeface="Times New Roman" panose="02020603050405020304" pitchFamily="18" charset="0"/>
                <a:cs typeface="Times New Roman" panose="02020603050405020304" pitchFamily="18" charset="0"/>
              </a:rPr>
              <a:t>knowed</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drownded</a:t>
            </a:r>
            <a:r>
              <a:rPr lang="en-US" b="1" dirty="0">
                <a:latin typeface="Times New Roman" panose="02020603050405020304" pitchFamily="18" charset="0"/>
                <a:cs typeface="Times New Roman" panose="02020603050405020304" pitchFamily="18" charset="0"/>
              </a:rPr>
              <a:t> etc. for the simple past tense </a:t>
            </a:r>
            <a:r>
              <a:rPr lang="en-US" b="1" dirty="0" smtClean="0">
                <a:latin typeface="Times New Roman" panose="02020603050405020304" pitchFamily="18" charset="0"/>
                <a:cs typeface="Times New Roman" panose="02020603050405020304" pitchFamily="18" charset="0"/>
              </a:rPr>
              <a:t>9) </a:t>
            </a:r>
            <a:r>
              <a:rPr lang="en-US" b="1" dirty="0">
                <a:latin typeface="Times New Roman" panose="02020603050405020304" pitchFamily="18" charset="0"/>
                <a:cs typeface="Times New Roman" panose="02020603050405020304" pitchFamily="18" charset="0"/>
              </a:rPr>
              <a:t>took, went, tore, fell, wrote etc. as a past participle</a:t>
            </a:r>
            <a:endParaRPr lang="ru-RU"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5253321"/>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487</TotalTime>
  <Words>865</Words>
  <Application>Microsoft Office PowerPoint</Application>
  <PresentationFormat>Экран (4:3)</PresentationFormat>
  <Paragraphs>52</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Тема Office</vt:lpstr>
      <vt:lpstr> LECTURE I2  English in America</vt:lpstr>
      <vt:lpstr> </vt:lpstr>
      <vt:lpstr>The regional varieties of English in the United States</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the course on Theoretical Phonetics</dc:title>
  <dc:creator>Admin</dc:creator>
  <cp:lastModifiedBy>User</cp:lastModifiedBy>
  <cp:revision>33</cp:revision>
  <dcterms:created xsi:type="dcterms:W3CDTF">2016-03-28T03:59:28Z</dcterms:created>
  <dcterms:modified xsi:type="dcterms:W3CDTF">2023-04-05T07:17:38Z</dcterms:modified>
</cp:coreProperties>
</file>